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0" r:id="rId4"/>
    <p:sldId id="257" r:id="rId5"/>
    <p:sldId id="258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E2F15B-5F19-4418-AB85-9B5C3731ABBE}" v="27" dt="2023-07-05T11:27:38.5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03E6C4-1ACC-4E1F-9F2B-C5088EF9A918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9746E-BD93-45CF-8D28-19472A8E6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238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9746E-BD93-45CF-8D28-19472A8E622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870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proposed model for this multiclass </a:t>
            </a:r>
            <a:r>
              <a:rPr lang="en-GB" dirty="0" err="1"/>
              <a:t>classfication</a:t>
            </a:r>
            <a:r>
              <a:rPr lang="en-GB" dirty="0"/>
              <a:t> is a modified VGG19 model made up of  5 convolutional blocks, each followed by a max pooling layer. </a:t>
            </a:r>
          </a:p>
          <a:p>
            <a:endParaRPr lang="en-GB" dirty="0"/>
          </a:p>
          <a:p>
            <a:r>
              <a:rPr lang="en-GB" dirty="0"/>
              <a:t>Each convolutional block consists of two or more convolutional layers with a filter size of 3x3 and a stride of 1. </a:t>
            </a:r>
          </a:p>
          <a:p>
            <a:endParaRPr lang="en-GB" dirty="0"/>
          </a:p>
          <a:p>
            <a:r>
              <a:rPr lang="en-GB" dirty="0"/>
              <a:t>A flatten layer which converts 3D feature maps into a 1D feature vector is added</a:t>
            </a:r>
          </a:p>
          <a:p>
            <a:endParaRPr lang="en-GB" dirty="0"/>
          </a:p>
          <a:p>
            <a:r>
              <a:rPr lang="en-GB" dirty="0"/>
              <a:t>There are 3 fully connected layers and one dense layer which has 4 units using the </a:t>
            </a:r>
            <a:r>
              <a:rPr lang="en-GB" dirty="0" err="1"/>
              <a:t>softmax</a:t>
            </a:r>
            <a:r>
              <a:rPr lang="en-GB" dirty="0"/>
              <a:t> activation function.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9746E-BD93-45CF-8D28-19472A8E622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423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AE811-9719-D211-4187-F9F1F4C55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12214-0ED4-C7D0-5578-719AB5FFA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82279-40EC-3064-0F6E-BC9A36DDB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21289-D4B1-D632-09A2-D264B9802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AC0B5-4990-72EC-DF2F-F35766263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08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249D2-17A8-0BD2-01E7-4DC85FA5D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488032-D71B-11AA-FE7A-9C5625385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DA925-B316-3849-C13A-DE7A63158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A93CA-43C3-9FFF-938F-E7E5DE17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5A52A-F765-D630-5670-6CC646080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66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CF21F4-9A3D-34BF-782E-9E32D5262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A646E-48B3-7D12-7B94-93F376F12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C1452-4C42-295A-9487-39B335370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565EF-875A-A4EE-25FE-E052529C0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5365B-4A94-04FD-9469-757457045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644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D3BFE-B7DD-7ED5-1E5A-FC80A850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85F6D-3D74-4564-CCC0-D7F7667A3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9EE0F-EA16-4E86-2F26-79CBC2842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6E035-A534-6EA4-AA13-51D0DBE92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3BF24-2D3B-435D-5B87-2702869DF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200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8416-4E8C-0BB0-FFC6-C494F5718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CF8A8-9AAB-7864-B7FE-F5ED713C1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AC6F2-9EA8-FF6F-8585-FA768A9F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AC22E-A517-84EF-1499-77D73C623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C4B8F-239A-AE8D-B0F6-DA6C2CF2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52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BF116-2889-92BF-CB94-B40127BF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60496-13BC-33E5-4683-F4C4ED05C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0001E-F5C8-D828-C9B3-97C9B3B5D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5197B-981A-CB0C-7553-0019F88A4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91512-368D-6789-4819-2334214B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B3BAEA-2457-2F7B-B40D-6B5A61977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17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E5A2B-A287-5295-0432-0ED25DCF1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8F9C9-BD9C-10FC-4E4F-677CE92FC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FEAA7-7001-402F-362F-DD852E330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224890-84B6-AAC3-4F99-7E01BDDBA4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3E1482-9735-F7D2-3905-F5D68D0DA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2A2199-31D8-C508-AC86-9A98296F6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9118D0-1A82-AF37-44E1-7AD99EA94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731DBF-5F1D-0CFD-37E9-AC698BBB3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8352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519D-CAE8-D6BE-4640-E52CF7706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D6F499-B985-6504-CED3-8E090860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F557E-0343-84D8-0C5C-9C24CBC25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8E475E-CC71-8B85-2E20-EDD41E7C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034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50DC23-0119-CE9B-3F9A-91EBEFAB6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667242-C258-3733-6781-0C5CC5F50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9E91E-B65D-52F2-DC06-1D2A48EF1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731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E1D2-26CD-5EC2-DA97-9B29F4F84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34459-904E-3564-D349-92236AB32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DD7A57-496B-CDAF-574C-80C6E535D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5DC3E-1AF7-1087-4AA5-8F72C23F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E66BF-4B41-4594-AC96-A20FDDC3C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6F79C2-77E6-7CBE-92E1-CCC43D61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814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5E7DF-EC8F-7520-9E77-7195A9243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C15DD-1835-B091-CDAD-589F60B81F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8C759-7AB4-C65A-5897-57A2313F5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9C83C-66D9-3E2E-F4F8-D0490DCFC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30B28C-D8F0-47A2-B1F4-78B912330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F2FFE-44B1-456B-D234-DD1F885B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882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19BC01-F706-D7AC-DEFB-97F32C62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47B0F-D8E5-D55D-40B8-A24583CBE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C4D19-C4E1-B75B-330A-0EAF509FB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EADB6-1553-471A-B809-24951D5BCA9D}" type="datetimeFigureOut">
              <a:rPr lang="en-GB" smtClean="0"/>
              <a:t>10/09/2023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4D672-F2A0-F745-6074-904435844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AD21E-E5F3-A7AC-2BAE-93C2F3189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6F427-91E0-4D09-8D59-36EFADAA6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5469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an of a human brain in a neurology clinic">
            <a:extLst>
              <a:ext uri="{FF2B5EF4-FFF2-40B4-BE49-F238E27FC236}">
                <a16:creationId xmlns:a16="http://schemas.microsoft.com/office/drawing/2014/main" id="{C2463D4B-B229-6375-F2E4-8966C7B4E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36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6957"/>
            <a:ext cx="6096000" cy="3837884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5400" b="1" dirty="0"/>
              <a:t>Early detection of Alzheimer’s Diseases using Deep Learning Techniques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99D166-910B-FB35-143A-FCD7439DA438}"/>
              </a:ext>
            </a:extLst>
          </p:cNvPr>
          <p:cNvSpPr txBox="1"/>
          <p:nvPr/>
        </p:nvSpPr>
        <p:spPr>
          <a:xfrm>
            <a:off x="251927" y="6158203"/>
            <a:ext cx="421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By:</a:t>
            </a:r>
            <a:r>
              <a:rPr lang="en-GB" b="1" dirty="0"/>
              <a:t> Edem Dziko</a:t>
            </a:r>
          </a:p>
        </p:txBody>
      </p:sp>
    </p:spTree>
    <p:extLst>
      <p:ext uri="{BB962C8B-B14F-4D97-AF65-F5344CB8AC3E}">
        <p14:creationId xmlns:p14="http://schemas.microsoft.com/office/powerpoint/2010/main" val="4171581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95375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Did you know??</a:t>
            </a:r>
          </a:p>
        </p:txBody>
      </p:sp>
      <p:pic>
        <p:nvPicPr>
          <p:cNvPr id="32" name="Picture 31" descr="A picture containing sketch, drawing, clipart, line art">
            <a:extLst>
              <a:ext uri="{FF2B5EF4-FFF2-40B4-BE49-F238E27FC236}">
                <a16:creationId xmlns:a16="http://schemas.microsoft.com/office/drawing/2014/main" id="{E3A81CC0-DD2B-1280-B887-9DA38E309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11" y="1313601"/>
            <a:ext cx="10545146" cy="3558987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DBBF5D6-D61A-08DE-E3EE-90006F17BA21}"/>
              </a:ext>
            </a:extLst>
          </p:cNvPr>
          <p:cNvGrpSpPr/>
          <p:nvPr/>
        </p:nvGrpSpPr>
        <p:grpSpPr>
          <a:xfrm>
            <a:off x="3188347" y="3645893"/>
            <a:ext cx="4229100" cy="3204784"/>
            <a:chOff x="3188347" y="3748534"/>
            <a:chExt cx="4229100" cy="3204784"/>
          </a:xfrm>
        </p:grpSpPr>
        <p:pic>
          <p:nvPicPr>
            <p:cNvPr id="36" name="Picture 35" descr="A white rectangular object with a black background">
              <a:extLst>
                <a:ext uri="{FF2B5EF4-FFF2-40B4-BE49-F238E27FC236}">
                  <a16:creationId xmlns:a16="http://schemas.microsoft.com/office/drawing/2014/main" id="{92267F12-C50C-8907-11EC-7A99CB919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3188347" y="3748534"/>
              <a:ext cx="4229100" cy="320478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27D66E-8E8C-75D1-AB8C-2B83E77FD70F}"/>
                </a:ext>
              </a:extLst>
            </p:cNvPr>
            <p:cNvSpPr txBox="1"/>
            <p:nvPr/>
          </p:nvSpPr>
          <p:spPr>
            <a:xfrm>
              <a:off x="3644236" y="4568537"/>
              <a:ext cx="3732244" cy="2185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800" b="1" dirty="0">
                  <a:solidFill>
                    <a:srgbClr val="FF0000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94m</a:t>
              </a:r>
              <a:r>
                <a:rPr lang="en-GB" sz="2400" b="1" dirty="0">
                  <a:solidFill>
                    <a:srgbClr val="FF0000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 </a:t>
              </a:r>
            </a:p>
            <a:p>
              <a:pPr algn="ctr"/>
              <a:r>
                <a:rPr lang="en-GB" sz="2400" b="1" dirty="0"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People expected to be diagnosed with AZ by 2050</a:t>
              </a:r>
              <a:endParaRPr lang="en-GB" dirty="0"/>
            </a:p>
            <a:p>
              <a:r>
                <a:rPr lang="en-GB" sz="16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              </a:t>
              </a:r>
              <a:r>
                <a:rPr lang="en-GB" sz="14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-De Leon et al. (2004)</a:t>
              </a:r>
              <a:endParaRPr lang="en-GB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23112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95375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lang="en-GB" b="1">
                <a:solidFill>
                  <a:schemeClr val="bg1"/>
                </a:solidFill>
              </a:rPr>
              <a:t>The Problem &amp; Aims</a:t>
            </a:r>
            <a:endParaRPr lang="en-GB" b="1" dirty="0">
              <a:solidFill>
                <a:schemeClr val="bg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1C779D3-4882-3972-23F4-43ABE5B3C4DC}"/>
              </a:ext>
            </a:extLst>
          </p:cNvPr>
          <p:cNvGrpSpPr/>
          <p:nvPr/>
        </p:nvGrpSpPr>
        <p:grpSpPr>
          <a:xfrm>
            <a:off x="367504" y="1822534"/>
            <a:ext cx="11285890" cy="1292662"/>
            <a:chOff x="367504" y="3166139"/>
            <a:chExt cx="11285890" cy="129266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ACB98BA-2277-5089-D766-8FF71E4AB0A2}"/>
                </a:ext>
              </a:extLst>
            </p:cNvPr>
            <p:cNvSpPr txBox="1"/>
            <p:nvPr/>
          </p:nvSpPr>
          <p:spPr>
            <a:xfrm>
              <a:off x="1911240" y="3166139"/>
              <a:ext cx="9742154" cy="1292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b="1" dirty="0"/>
                <a:t>Research Problem</a:t>
              </a:r>
            </a:p>
            <a:p>
              <a:pPr algn="ctr"/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The research problem at hand is the pressing need for </a:t>
              </a:r>
              <a:r>
                <a:rPr lang="en-GB" sz="18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early diagnoses </a:t>
              </a:r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of Alzheimer's disease.</a:t>
              </a:r>
            </a:p>
            <a:p>
              <a:pPr algn="ctr"/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Early detection provides an opportunity to slow down the progression of the disease</a:t>
              </a:r>
              <a:endParaRPr lang="en-GB" dirty="0">
                <a:solidFill>
                  <a:srgbClr val="333333"/>
                </a:solidFill>
                <a:latin typeface="Segoe UI" panose="020B0502040204020203" pitchFamily="34" charset="0"/>
                <a:ea typeface="Calibri" panose="020F0502020204030204" pitchFamily="34" charset="0"/>
              </a:endParaRPr>
            </a:p>
            <a:p>
              <a:pPr algn="ctr"/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(</a:t>
              </a:r>
              <a:r>
                <a:rPr lang="en-GB" sz="1800" dirty="0" err="1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Qiu</a:t>
              </a:r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, </a:t>
              </a:r>
              <a:r>
                <a:rPr lang="en-GB" sz="1800" dirty="0" err="1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Kivipelto</a:t>
              </a:r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. and Von Strauss., 2022) </a:t>
              </a:r>
              <a:endParaRPr lang="en-GB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25ED368-8F03-313E-5613-45C790778CBB}"/>
                </a:ext>
              </a:extLst>
            </p:cNvPr>
            <p:cNvGrpSpPr/>
            <p:nvPr/>
          </p:nvGrpSpPr>
          <p:grpSpPr>
            <a:xfrm>
              <a:off x="367504" y="3296652"/>
              <a:ext cx="1332000" cy="936000"/>
              <a:chOff x="8251928" y="1219200"/>
              <a:chExt cx="1957284" cy="1465388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FBD0768-B5CD-425C-E51F-5C69C16F13B5}"/>
                  </a:ext>
                </a:extLst>
              </p:cNvPr>
              <p:cNvGrpSpPr/>
              <p:nvPr/>
            </p:nvGrpSpPr>
            <p:grpSpPr>
              <a:xfrm>
                <a:off x="8743823" y="1219200"/>
                <a:ext cx="1465389" cy="1465388"/>
                <a:chOff x="2229710" y="1699844"/>
                <a:chExt cx="1465389" cy="1465388"/>
              </a:xfrm>
            </p:grpSpPr>
            <p:sp>
              <p:nvSpPr>
                <p:cNvPr id="14" name="Freeform 10">
                  <a:extLst>
                    <a:ext uri="{FF2B5EF4-FFF2-40B4-BE49-F238E27FC236}">
                      <a16:creationId xmlns:a16="http://schemas.microsoft.com/office/drawing/2014/main" id="{081DEB37-A267-2407-927E-1248F6A0B769}"/>
                    </a:ext>
                  </a:extLst>
                </p:cNvPr>
                <p:cNvSpPr/>
                <p:nvPr/>
              </p:nvSpPr>
              <p:spPr>
                <a:xfrm>
                  <a:off x="2229710" y="1756217"/>
                  <a:ext cx="1410507" cy="1401414"/>
                </a:xfrm>
                <a:custGeom>
                  <a:avLst/>
                  <a:gdLst>
                    <a:gd name="connsiteX0" fmla="*/ 0 w 1465388"/>
                    <a:gd name="connsiteY0" fmla="*/ 0 h 1465388"/>
                    <a:gd name="connsiteX1" fmla="*/ 1465388 w 1465388"/>
                    <a:gd name="connsiteY1" fmla="*/ 0 h 1465388"/>
                    <a:gd name="connsiteX2" fmla="*/ 1465388 w 1465388"/>
                    <a:gd name="connsiteY2" fmla="*/ 1465388 h 1465388"/>
                    <a:gd name="connsiteX3" fmla="*/ 0 w 1465388"/>
                    <a:gd name="connsiteY3" fmla="*/ 1465388 h 1465388"/>
                    <a:gd name="connsiteX4" fmla="*/ 0 w 1465388"/>
                    <a:gd name="connsiteY4" fmla="*/ 0 h 1465388"/>
                    <a:gd name="connsiteX0" fmla="*/ 314916 w 1925576"/>
                    <a:gd name="connsiteY0" fmla="*/ 342901 h 1914384"/>
                    <a:gd name="connsiteX1" fmla="*/ 1695482 w 1925576"/>
                    <a:gd name="connsiteY1" fmla="*/ 224498 h 1914384"/>
                    <a:gd name="connsiteX2" fmla="*/ 1695482 w 1925576"/>
                    <a:gd name="connsiteY2" fmla="*/ 1689886 h 1914384"/>
                    <a:gd name="connsiteX3" fmla="*/ 230094 w 1925576"/>
                    <a:gd name="connsiteY3" fmla="*/ 1689886 h 1914384"/>
                    <a:gd name="connsiteX4" fmla="*/ 314916 w 1925576"/>
                    <a:gd name="connsiteY4" fmla="*/ 342901 h 1914384"/>
                    <a:gd name="connsiteX0" fmla="*/ 314916 w 1925576"/>
                    <a:gd name="connsiteY0" fmla="*/ 342901 h 1689886"/>
                    <a:gd name="connsiteX1" fmla="*/ 1695482 w 1925576"/>
                    <a:gd name="connsiteY1" fmla="*/ 224498 h 1689886"/>
                    <a:gd name="connsiteX2" fmla="*/ 1695482 w 1925576"/>
                    <a:gd name="connsiteY2" fmla="*/ 1689886 h 1689886"/>
                    <a:gd name="connsiteX3" fmla="*/ 230094 w 1925576"/>
                    <a:gd name="connsiteY3" fmla="*/ 1689886 h 1689886"/>
                    <a:gd name="connsiteX4" fmla="*/ 314916 w 1925576"/>
                    <a:gd name="connsiteY4" fmla="*/ 342901 h 1689886"/>
                    <a:gd name="connsiteX0" fmla="*/ 84822 w 1695482"/>
                    <a:gd name="connsiteY0" fmla="*/ 342901 h 1689886"/>
                    <a:gd name="connsiteX1" fmla="*/ 1465388 w 1695482"/>
                    <a:gd name="connsiteY1" fmla="*/ 224498 h 1689886"/>
                    <a:gd name="connsiteX2" fmla="*/ 1465388 w 1695482"/>
                    <a:gd name="connsiteY2" fmla="*/ 1689886 h 1689886"/>
                    <a:gd name="connsiteX3" fmla="*/ 0 w 1695482"/>
                    <a:gd name="connsiteY3" fmla="*/ 1689886 h 1689886"/>
                    <a:gd name="connsiteX4" fmla="*/ 84822 w 1695482"/>
                    <a:gd name="connsiteY4" fmla="*/ 342901 h 1689886"/>
                    <a:gd name="connsiteX0" fmla="*/ 84822 w 1695482"/>
                    <a:gd name="connsiteY0" fmla="*/ 118403 h 1465388"/>
                    <a:gd name="connsiteX1" fmla="*/ 1465388 w 1695482"/>
                    <a:gd name="connsiteY1" fmla="*/ 0 h 1465388"/>
                    <a:gd name="connsiteX2" fmla="*/ 1465388 w 1695482"/>
                    <a:gd name="connsiteY2" fmla="*/ 1465388 h 1465388"/>
                    <a:gd name="connsiteX3" fmla="*/ 0 w 1695482"/>
                    <a:gd name="connsiteY3" fmla="*/ 1465388 h 1465388"/>
                    <a:gd name="connsiteX4" fmla="*/ 84822 w 1695482"/>
                    <a:gd name="connsiteY4" fmla="*/ 118403 h 1465388"/>
                    <a:gd name="connsiteX0" fmla="*/ 84822 w 1465388"/>
                    <a:gd name="connsiteY0" fmla="*/ 118403 h 1465388"/>
                    <a:gd name="connsiteX1" fmla="*/ 1465388 w 1465388"/>
                    <a:gd name="connsiteY1" fmla="*/ 0 h 1465388"/>
                    <a:gd name="connsiteX2" fmla="*/ 1465388 w 1465388"/>
                    <a:gd name="connsiteY2" fmla="*/ 1465388 h 1465388"/>
                    <a:gd name="connsiteX3" fmla="*/ 0 w 1465388"/>
                    <a:gd name="connsiteY3" fmla="*/ 1465388 h 1465388"/>
                    <a:gd name="connsiteX4" fmla="*/ 84822 w 1465388"/>
                    <a:gd name="connsiteY4" fmla="*/ 118403 h 1465388"/>
                    <a:gd name="connsiteX0" fmla="*/ 84822 w 1465388"/>
                    <a:gd name="connsiteY0" fmla="*/ 0 h 1346985"/>
                    <a:gd name="connsiteX1" fmla="*/ 1292302 w 1465388"/>
                    <a:gd name="connsiteY1" fmla="*/ 8206 h 1346985"/>
                    <a:gd name="connsiteX2" fmla="*/ 1465388 w 1465388"/>
                    <a:gd name="connsiteY2" fmla="*/ 1346985 h 1346985"/>
                    <a:gd name="connsiteX3" fmla="*/ 0 w 1465388"/>
                    <a:gd name="connsiteY3" fmla="*/ 1346985 h 1346985"/>
                    <a:gd name="connsiteX4" fmla="*/ 84822 w 1465388"/>
                    <a:gd name="connsiteY4" fmla="*/ 0 h 1346985"/>
                    <a:gd name="connsiteX0" fmla="*/ 84822 w 1441576"/>
                    <a:gd name="connsiteY0" fmla="*/ 0 h 1346985"/>
                    <a:gd name="connsiteX1" fmla="*/ 1292302 w 1441576"/>
                    <a:gd name="connsiteY1" fmla="*/ 8206 h 1346985"/>
                    <a:gd name="connsiteX2" fmla="*/ 1441576 w 1441576"/>
                    <a:gd name="connsiteY2" fmla="*/ 1339728 h 1346985"/>
                    <a:gd name="connsiteX3" fmla="*/ 0 w 1441576"/>
                    <a:gd name="connsiteY3" fmla="*/ 1346985 h 1346985"/>
                    <a:gd name="connsiteX4" fmla="*/ 84822 w 1441576"/>
                    <a:gd name="connsiteY4" fmla="*/ 0 h 1346985"/>
                    <a:gd name="connsiteX0" fmla="*/ 140839 w 1441576"/>
                    <a:gd name="connsiteY0" fmla="*/ 0 h 1401414"/>
                    <a:gd name="connsiteX1" fmla="*/ 1292302 w 1441576"/>
                    <a:gd name="connsiteY1" fmla="*/ 62635 h 1401414"/>
                    <a:gd name="connsiteX2" fmla="*/ 1441576 w 1441576"/>
                    <a:gd name="connsiteY2" fmla="*/ 1394157 h 1401414"/>
                    <a:gd name="connsiteX3" fmla="*/ 0 w 1441576"/>
                    <a:gd name="connsiteY3" fmla="*/ 1401414 h 1401414"/>
                    <a:gd name="connsiteX4" fmla="*/ 140839 w 1441576"/>
                    <a:gd name="connsiteY4" fmla="*/ 0 h 1401414"/>
                    <a:gd name="connsiteX0" fmla="*/ 140839 w 1410507"/>
                    <a:gd name="connsiteY0" fmla="*/ 0 h 1401414"/>
                    <a:gd name="connsiteX1" fmla="*/ 1292302 w 1410507"/>
                    <a:gd name="connsiteY1" fmla="*/ 62635 h 1401414"/>
                    <a:gd name="connsiteX2" fmla="*/ 1410507 w 1410507"/>
                    <a:gd name="connsiteY2" fmla="*/ 1361500 h 1401414"/>
                    <a:gd name="connsiteX3" fmla="*/ 0 w 1410507"/>
                    <a:gd name="connsiteY3" fmla="*/ 1401414 h 1401414"/>
                    <a:gd name="connsiteX4" fmla="*/ 140839 w 1410507"/>
                    <a:gd name="connsiteY4" fmla="*/ 0 h 1401414"/>
                    <a:gd name="connsiteX0" fmla="*/ 40827 w 1410507"/>
                    <a:gd name="connsiteY0" fmla="*/ 0 h 1401414"/>
                    <a:gd name="connsiteX1" fmla="*/ 1292302 w 1410507"/>
                    <a:gd name="connsiteY1" fmla="*/ 62635 h 1401414"/>
                    <a:gd name="connsiteX2" fmla="*/ 1410507 w 1410507"/>
                    <a:gd name="connsiteY2" fmla="*/ 1361500 h 1401414"/>
                    <a:gd name="connsiteX3" fmla="*/ 0 w 1410507"/>
                    <a:gd name="connsiteY3" fmla="*/ 1401414 h 1401414"/>
                    <a:gd name="connsiteX4" fmla="*/ 40827 w 1410507"/>
                    <a:gd name="connsiteY4" fmla="*/ 0 h 1401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0507" h="1401414">
                      <a:moveTo>
                        <a:pt x="40827" y="0"/>
                      </a:moveTo>
                      <a:lnTo>
                        <a:pt x="1292302" y="62635"/>
                      </a:lnTo>
                      <a:lnTo>
                        <a:pt x="1410507" y="1361500"/>
                      </a:lnTo>
                      <a:lnTo>
                        <a:pt x="0" y="1401414"/>
                      </a:lnTo>
                      <a:lnTo>
                        <a:pt x="40827" y="0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15875" cap="flat" cmpd="sng" algn="ctr">
                  <a:noFill/>
                  <a:prstDash val="solid"/>
                </a:ln>
                <a:effectLst>
                  <a:outerShdw blurRad="127000" dist="38100" dir="8100000" algn="tr" rotWithShape="0">
                    <a:prstClr val="black">
                      <a:alpha val="58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chemeClr val="accent1">
                        <a:lumMod val="50000"/>
                      </a:schemeClr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4AA86C3C-C744-F8E5-6F02-EDBA6D864837}"/>
                    </a:ext>
                  </a:extLst>
                </p:cNvPr>
                <p:cNvSpPr/>
                <p:nvPr/>
              </p:nvSpPr>
              <p:spPr>
                <a:xfrm>
                  <a:off x="2229711" y="1699844"/>
                  <a:ext cx="1465388" cy="1465388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 w="1587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chemeClr val="accent1">
                        <a:lumMod val="50000"/>
                      </a:schemeClr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52828101-D2A2-161E-5ECC-72E7316A68A3}"/>
                    </a:ext>
                  </a:extLst>
                </p:cNvPr>
                <p:cNvSpPr/>
                <p:nvPr/>
              </p:nvSpPr>
              <p:spPr>
                <a:xfrm>
                  <a:off x="2455967" y="1926100"/>
                  <a:ext cx="1012874" cy="1012874"/>
                </a:xfrm>
                <a:prstGeom prst="rect">
                  <a:avLst/>
                </a:prstGeom>
                <a:solidFill>
                  <a:schemeClr val="bg1"/>
                </a:solidFill>
                <a:ln w="15875" cap="flat" cmpd="sng" algn="ctr">
                  <a:noFill/>
                  <a:prstDash val="solid"/>
                </a:ln>
                <a:effectLst>
                  <a:innerShdw blurRad="63500" dist="38100" dir="18900000">
                    <a:prstClr val="black">
                      <a:alpha val="32000"/>
                    </a:prstClr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+mn-ea"/>
                      <a:cs typeface="Arial" pitchFamily="34" charset="0"/>
                    </a:rPr>
                    <a:t>01</a:t>
                  </a:r>
                </a:p>
              </p:txBody>
            </p:sp>
          </p:grp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CA942A18-72A9-5BB1-8E6D-EED0F6C564D6}"/>
                  </a:ext>
                </a:extLst>
              </p:cNvPr>
              <p:cNvSpPr/>
              <p:nvPr/>
            </p:nvSpPr>
            <p:spPr>
              <a:xfrm rot="5400000" flipH="1">
                <a:off x="8277249" y="1788047"/>
                <a:ext cx="258490" cy="30913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 w="15875" cap="flat" cmpd="sng" algn="ctr">
                <a:noFill/>
                <a:prstDash val="solid"/>
              </a:ln>
              <a:effectLst>
                <a:outerShdw blurRad="127000" dist="38100" dir="8100000" algn="tr" rotWithShape="0">
                  <a:prstClr val="black">
                    <a:alpha val="58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chemeClr val="accent1">
                      <a:lumMod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0F0853C-8B35-FC42-678A-AA8EE02CED52}"/>
              </a:ext>
            </a:extLst>
          </p:cNvPr>
          <p:cNvGrpSpPr/>
          <p:nvPr/>
        </p:nvGrpSpPr>
        <p:grpSpPr>
          <a:xfrm>
            <a:off x="367504" y="4248058"/>
            <a:ext cx="11396025" cy="1015663"/>
            <a:chOff x="367504" y="5022486"/>
            <a:chExt cx="11396025" cy="101566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2605624-D1B7-4961-56C6-5B667D3E04D3}"/>
                </a:ext>
              </a:extLst>
            </p:cNvPr>
            <p:cNvGrpSpPr/>
            <p:nvPr/>
          </p:nvGrpSpPr>
          <p:grpSpPr>
            <a:xfrm>
              <a:off x="367504" y="5079882"/>
              <a:ext cx="1332000" cy="936000"/>
              <a:chOff x="8251928" y="1219200"/>
              <a:chExt cx="1957284" cy="14653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1C24F2A-C2F7-8CBD-EDB3-046F3AF53EAB}"/>
                  </a:ext>
                </a:extLst>
              </p:cNvPr>
              <p:cNvGrpSpPr/>
              <p:nvPr/>
            </p:nvGrpSpPr>
            <p:grpSpPr>
              <a:xfrm>
                <a:off x="8743823" y="1219200"/>
                <a:ext cx="1465389" cy="1465388"/>
                <a:chOff x="2229710" y="1699844"/>
                <a:chExt cx="1465389" cy="1465388"/>
              </a:xfrm>
            </p:grpSpPr>
            <p:sp>
              <p:nvSpPr>
                <p:cNvPr id="20" name="Freeform 10">
                  <a:extLst>
                    <a:ext uri="{FF2B5EF4-FFF2-40B4-BE49-F238E27FC236}">
                      <a16:creationId xmlns:a16="http://schemas.microsoft.com/office/drawing/2014/main" id="{52E922D4-5B83-A308-593B-08C1E201AC14}"/>
                    </a:ext>
                  </a:extLst>
                </p:cNvPr>
                <p:cNvSpPr/>
                <p:nvPr/>
              </p:nvSpPr>
              <p:spPr>
                <a:xfrm>
                  <a:off x="2229710" y="1756217"/>
                  <a:ext cx="1410507" cy="1401414"/>
                </a:xfrm>
                <a:custGeom>
                  <a:avLst/>
                  <a:gdLst>
                    <a:gd name="connsiteX0" fmla="*/ 0 w 1465388"/>
                    <a:gd name="connsiteY0" fmla="*/ 0 h 1465388"/>
                    <a:gd name="connsiteX1" fmla="*/ 1465388 w 1465388"/>
                    <a:gd name="connsiteY1" fmla="*/ 0 h 1465388"/>
                    <a:gd name="connsiteX2" fmla="*/ 1465388 w 1465388"/>
                    <a:gd name="connsiteY2" fmla="*/ 1465388 h 1465388"/>
                    <a:gd name="connsiteX3" fmla="*/ 0 w 1465388"/>
                    <a:gd name="connsiteY3" fmla="*/ 1465388 h 1465388"/>
                    <a:gd name="connsiteX4" fmla="*/ 0 w 1465388"/>
                    <a:gd name="connsiteY4" fmla="*/ 0 h 1465388"/>
                    <a:gd name="connsiteX0" fmla="*/ 314916 w 1925576"/>
                    <a:gd name="connsiteY0" fmla="*/ 342901 h 1914384"/>
                    <a:gd name="connsiteX1" fmla="*/ 1695482 w 1925576"/>
                    <a:gd name="connsiteY1" fmla="*/ 224498 h 1914384"/>
                    <a:gd name="connsiteX2" fmla="*/ 1695482 w 1925576"/>
                    <a:gd name="connsiteY2" fmla="*/ 1689886 h 1914384"/>
                    <a:gd name="connsiteX3" fmla="*/ 230094 w 1925576"/>
                    <a:gd name="connsiteY3" fmla="*/ 1689886 h 1914384"/>
                    <a:gd name="connsiteX4" fmla="*/ 314916 w 1925576"/>
                    <a:gd name="connsiteY4" fmla="*/ 342901 h 1914384"/>
                    <a:gd name="connsiteX0" fmla="*/ 314916 w 1925576"/>
                    <a:gd name="connsiteY0" fmla="*/ 342901 h 1689886"/>
                    <a:gd name="connsiteX1" fmla="*/ 1695482 w 1925576"/>
                    <a:gd name="connsiteY1" fmla="*/ 224498 h 1689886"/>
                    <a:gd name="connsiteX2" fmla="*/ 1695482 w 1925576"/>
                    <a:gd name="connsiteY2" fmla="*/ 1689886 h 1689886"/>
                    <a:gd name="connsiteX3" fmla="*/ 230094 w 1925576"/>
                    <a:gd name="connsiteY3" fmla="*/ 1689886 h 1689886"/>
                    <a:gd name="connsiteX4" fmla="*/ 314916 w 1925576"/>
                    <a:gd name="connsiteY4" fmla="*/ 342901 h 1689886"/>
                    <a:gd name="connsiteX0" fmla="*/ 84822 w 1695482"/>
                    <a:gd name="connsiteY0" fmla="*/ 342901 h 1689886"/>
                    <a:gd name="connsiteX1" fmla="*/ 1465388 w 1695482"/>
                    <a:gd name="connsiteY1" fmla="*/ 224498 h 1689886"/>
                    <a:gd name="connsiteX2" fmla="*/ 1465388 w 1695482"/>
                    <a:gd name="connsiteY2" fmla="*/ 1689886 h 1689886"/>
                    <a:gd name="connsiteX3" fmla="*/ 0 w 1695482"/>
                    <a:gd name="connsiteY3" fmla="*/ 1689886 h 1689886"/>
                    <a:gd name="connsiteX4" fmla="*/ 84822 w 1695482"/>
                    <a:gd name="connsiteY4" fmla="*/ 342901 h 1689886"/>
                    <a:gd name="connsiteX0" fmla="*/ 84822 w 1695482"/>
                    <a:gd name="connsiteY0" fmla="*/ 118403 h 1465388"/>
                    <a:gd name="connsiteX1" fmla="*/ 1465388 w 1695482"/>
                    <a:gd name="connsiteY1" fmla="*/ 0 h 1465388"/>
                    <a:gd name="connsiteX2" fmla="*/ 1465388 w 1695482"/>
                    <a:gd name="connsiteY2" fmla="*/ 1465388 h 1465388"/>
                    <a:gd name="connsiteX3" fmla="*/ 0 w 1695482"/>
                    <a:gd name="connsiteY3" fmla="*/ 1465388 h 1465388"/>
                    <a:gd name="connsiteX4" fmla="*/ 84822 w 1695482"/>
                    <a:gd name="connsiteY4" fmla="*/ 118403 h 1465388"/>
                    <a:gd name="connsiteX0" fmla="*/ 84822 w 1465388"/>
                    <a:gd name="connsiteY0" fmla="*/ 118403 h 1465388"/>
                    <a:gd name="connsiteX1" fmla="*/ 1465388 w 1465388"/>
                    <a:gd name="connsiteY1" fmla="*/ 0 h 1465388"/>
                    <a:gd name="connsiteX2" fmla="*/ 1465388 w 1465388"/>
                    <a:gd name="connsiteY2" fmla="*/ 1465388 h 1465388"/>
                    <a:gd name="connsiteX3" fmla="*/ 0 w 1465388"/>
                    <a:gd name="connsiteY3" fmla="*/ 1465388 h 1465388"/>
                    <a:gd name="connsiteX4" fmla="*/ 84822 w 1465388"/>
                    <a:gd name="connsiteY4" fmla="*/ 118403 h 1465388"/>
                    <a:gd name="connsiteX0" fmla="*/ 84822 w 1465388"/>
                    <a:gd name="connsiteY0" fmla="*/ 0 h 1346985"/>
                    <a:gd name="connsiteX1" fmla="*/ 1292302 w 1465388"/>
                    <a:gd name="connsiteY1" fmla="*/ 8206 h 1346985"/>
                    <a:gd name="connsiteX2" fmla="*/ 1465388 w 1465388"/>
                    <a:gd name="connsiteY2" fmla="*/ 1346985 h 1346985"/>
                    <a:gd name="connsiteX3" fmla="*/ 0 w 1465388"/>
                    <a:gd name="connsiteY3" fmla="*/ 1346985 h 1346985"/>
                    <a:gd name="connsiteX4" fmla="*/ 84822 w 1465388"/>
                    <a:gd name="connsiteY4" fmla="*/ 0 h 1346985"/>
                    <a:gd name="connsiteX0" fmla="*/ 84822 w 1441576"/>
                    <a:gd name="connsiteY0" fmla="*/ 0 h 1346985"/>
                    <a:gd name="connsiteX1" fmla="*/ 1292302 w 1441576"/>
                    <a:gd name="connsiteY1" fmla="*/ 8206 h 1346985"/>
                    <a:gd name="connsiteX2" fmla="*/ 1441576 w 1441576"/>
                    <a:gd name="connsiteY2" fmla="*/ 1339728 h 1346985"/>
                    <a:gd name="connsiteX3" fmla="*/ 0 w 1441576"/>
                    <a:gd name="connsiteY3" fmla="*/ 1346985 h 1346985"/>
                    <a:gd name="connsiteX4" fmla="*/ 84822 w 1441576"/>
                    <a:gd name="connsiteY4" fmla="*/ 0 h 1346985"/>
                    <a:gd name="connsiteX0" fmla="*/ 140839 w 1441576"/>
                    <a:gd name="connsiteY0" fmla="*/ 0 h 1401414"/>
                    <a:gd name="connsiteX1" fmla="*/ 1292302 w 1441576"/>
                    <a:gd name="connsiteY1" fmla="*/ 62635 h 1401414"/>
                    <a:gd name="connsiteX2" fmla="*/ 1441576 w 1441576"/>
                    <a:gd name="connsiteY2" fmla="*/ 1394157 h 1401414"/>
                    <a:gd name="connsiteX3" fmla="*/ 0 w 1441576"/>
                    <a:gd name="connsiteY3" fmla="*/ 1401414 h 1401414"/>
                    <a:gd name="connsiteX4" fmla="*/ 140839 w 1441576"/>
                    <a:gd name="connsiteY4" fmla="*/ 0 h 1401414"/>
                    <a:gd name="connsiteX0" fmla="*/ 140839 w 1410507"/>
                    <a:gd name="connsiteY0" fmla="*/ 0 h 1401414"/>
                    <a:gd name="connsiteX1" fmla="*/ 1292302 w 1410507"/>
                    <a:gd name="connsiteY1" fmla="*/ 62635 h 1401414"/>
                    <a:gd name="connsiteX2" fmla="*/ 1410507 w 1410507"/>
                    <a:gd name="connsiteY2" fmla="*/ 1361500 h 1401414"/>
                    <a:gd name="connsiteX3" fmla="*/ 0 w 1410507"/>
                    <a:gd name="connsiteY3" fmla="*/ 1401414 h 1401414"/>
                    <a:gd name="connsiteX4" fmla="*/ 140839 w 1410507"/>
                    <a:gd name="connsiteY4" fmla="*/ 0 h 1401414"/>
                    <a:gd name="connsiteX0" fmla="*/ 40827 w 1410507"/>
                    <a:gd name="connsiteY0" fmla="*/ 0 h 1401414"/>
                    <a:gd name="connsiteX1" fmla="*/ 1292302 w 1410507"/>
                    <a:gd name="connsiteY1" fmla="*/ 62635 h 1401414"/>
                    <a:gd name="connsiteX2" fmla="*/ 1410507 w 1410507"/>
                    <a:gd name="connsiteY2" fmla="*/ 1361500 h 1401414"/>
                    <a:gd name="connsiteX3" fmla="*/ 0 w 1410507"/>
                    <a:gd name="connsiteY3" fmla="*/ 1401414 h 1401414"/>
                    <a:gd name="connsiteX4" fmla="*/ 40827 w 1410507"/>
                    <a:gd name="connsiteY4" fmla="*/ 0 h 1401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0507" h="1401414">
                      <a:moveTo>
                        <a:pt x="40827" y="0"/>
                      </a:moveTo>
                      <a:lnTo>
                        <a:pt x="1292302" y="62635"/>
                      </a:lnTo>
                      <a:lnTo>
                        <a:pt x="1410507" y="1361500"/>
                      </a:lnTo>
                      <a:lnTo>
                        <a:pt x="0" y="1401414"/>
                      </a:lnTo>
                      <a:lnTo>
                        <a:pt x="40827" y="0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15875" cap="flat" cmpd="sng" algn="ctr">
                  <a:noFill/>
                  <a:prstDash val="solid"/>
                </a:ln>
                <a:effectLst>
                  <a:outerShdw blurRad="127000" dist="38100" dir="8100000" algn="tr" rotWithShape="0">
                    <a:prstClr val="black">
                      <a:alpha val="58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chemeClr val="accent1">
                        <a:lumMod val="50000"/>
                      </a:schemeClr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18EB14A-51C0-498D-E079-427479421207}"/>
                    </a:ext>
                  </a:extLst>
                </p:cNvPr>
                <p:cNvSpPr/>
                <p:nvPr/>
              </p:nvSpPr>
              <p:spPr>
                <a:xfrm>
                  <a:off x="2229711" y="1699844"/>
                  <a:ext cx="1465388" cy="1465388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 w="15875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>
                        <a:lumMod val="50000"/>
                      </a:schemeClr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E0D61386-3E93-62DC-F07D-B7E91CFDFF0C}"/>
                    </a:ext>
                  </a:extLst>
                </p:cNvPr>
                <p:cNvSpPr/>
                <p:nvPr/>
              </p:nvSpPr>
              <p:spPr>
                <a:xfrm>
                  <a:off x="2455967" y="1926100"/>
                  <a:ext cx="1012874" cy="1012874"/>
                </a:xfrm>
                <a:prstGeom prst="rect">
                  <a:avLst/>
                </a:prstGeom>
                <a:solidFill>
                  <a:schemeClr val="bg1"/>
                </a:solidFill>
                <a:ln w="15875" cap="flat" cmpd="sng" algn="ctr">
                  <a:noFill/>
                  <a:prstDash val="solid"/>
                </a:ln>
                <a:effectLst>
                  <a:innerShdw blurRad="63500" dist="38100" dir="18900000">
                    <a:prstClr val="black">
                      <a:alpha val="32000"/>
                    </a:prstClr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Century Gothic" panose="020B0502020202020204" pitchFamily="34" charset="0"/>
                      <a:ea typeface="+mn-ea"/>
                      <a:cs typeface="Arial" pitchFamily="34" charset="0"/>
                    </a:rPr>
                    <a:t>02</a:t>
                  </a:r>
                </a:p>
              </p:txBody>
            </p:sp>
          </p:grpSp>
          <p:sp>
            <p:nvSpPr>
              <p:cNvPr id="19" name="Isosceles Triangle 18">
                <a:extLst>
                  <a:ext uri="{FF2B5EF4-FFF2-40B4-BE49-F238E27FC236}">
                    <a16:creationId xmlns:a16="http://schemas.microsoft.com/office/drawing/2014/main" id="{DFBDA290-2A2D-87A5-644E-6D4D2CD4B834}"/>
                  </a:ext>
                </a:extLst>
              </p:cNvPr>
              <p:cNvSpPr/>
              <p:nvPr/>
            </p:nvSpPr>
            <p:spPr>
              <a:xfrm rot="5400000" flipH="1">
                <a:off x="8277249" y="1788047"/>
                <a:ext cx="258490" cy="309132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 w="15875" cap="flat" cmpd="sng" algn="ctr">
                <a:noFill/>
                <a:prstDash val="solid"/>
              </a:ln>
              <a:effectLst>
                <a:outerShdw blurRad="127000" dist="38100" dir="8100000" algn="tr" rotWithShape="0">
                  <a:prstClr val="black">
                    <a:alpha val="58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chemeClr val="accent1">
                      <a:lumMod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3826D41-5A2D-0D24-1BA9-ED8392FD8614}"/>
                </a:ext>
              </a:extLst>
            </p:cNvPr>
            <p:cNvSpPr txBox="1"/>
            <p:nvPr/>
          </p:nvSpPr>
          <p:spPr>
            <a:xfrm>
              <a:off x="1801122" y="5022486"/>
              <a:ext cx="99624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b="1" dirty="0"/>
                <a:t>Research Objective</a:t>
              </a:r>
            </a:p>
            <a:p>
              <a:pPr algn="ctr"/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To develop and compare the performance of a CNN model with Transfer Learning models which </a:t>
              </a:r>
            </a:p>
            <a:p>
              <a:pPr algn="ctr"/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would </a:t>
              </a:r>
              <a:r>
                <a:rPr lang="en-GB" b="1" dirty="0">
                  <a:solidFill>
                    <a:schemeClr val="accent5">
                      <a:lumMod val="50000"/>
                    </a:schemeClr>
                  </a:solidFill>
                  <a:latin typeface="Segoe UI" panose="020B0502040204020203" pitchFamily="34" charset="0"/>
                  <a:ea typeface="Calibri" panose="020F0502020204030204" pitchFamily="34" charset="0"/>
                </a:rPr>
                <a:t>accurately predict  a</a:t>
              </a:r>
              <a:r>
                <a:rPr lang="en-GB" sz="18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ll four stages </a:t>
              </a:r>
              <a:r>
                <a:rPr lang="en-GB" sz="1800" dirty="0">
                  <a:solidFill>
                    <a:srgbClr val="333333"/>
                  </a:solidFill>
                  <a:effectLst/>
                  <a:latin typeface="Segoe UI" panose="020B0502040204020203" pitchFamily="34" charset="0"/>
                  <a:ea typeface="Calibri" panose="020F0502020204030204" pitchFamily="34" charset="0"/>
                </a:rPr>
                <a:t>of Alzheimer’s Disease using brain MRIs.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476351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95375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Similar Work Done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5313821-4F44-6242-C28B-FB3FFC2A1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006360"/>
              </p:ext>
            </p:extLst>
          </p:nvPr>
        </p:nvGraphicFramePr>
        <p:xfrm>
          <a:off x="643812" y="1559419"/>
          <a:ext cx="10896599" cy="48569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0422">
                  <a:extLst>
                    <a:ext uri="{9D8B030D-6E8A-4147-A177-3AD203B41FA5}">
                      <a16:colId xmlns:a16="http://schemas.microsoft.com/office/drawing/2014/main" val="599608238"/>
                    </a:ext>
                  </a:extLst>
                </a:gridCol>
                <a:gridCol w="1277221">
                  <a:extLst>
                    <a:ext uri="{9D8B030D-6E8A-4147-A177-3AD203B41FA5}">
                      <a16:colId xmlns:a16="http://schemas.microsoft.com/office/drawing/2014/main" val="1298298637"/>
                    </a:ext>
                  </a:extLst>
                </a:gridCol>
                <a:gridCol w="2148169">
                  <a:extLst>
                    <a:ext uri="{9D8B030D-6E8A-4147-A177-3AD203B41FA5}">
                      <a16:colId xmlns:a16="http://schemas.microsoft.com/office/drawing/2014/main" val="3484157833"/>
                    </a:ext>
                  </a:extLst>
                </a:gridCol>
                <a:gridCol w="3688117">
                  <a:extLst>
                    <a:ext uri="{9D8B030D-6E8A-4147-A177-3AD203B41FA5}">
                      <a16:colId xmlns:a16="http://schemas.microsoft.com/office/drawing/2014/main" val="662884617"/>
                    </a:ext>
                  </a:extLst>
                </a:gridCol>
                <a:gridCol w="1992670">
                  <a:extLst>
                    <a:ext uri="{9D8B030D-6E8A-4147-A177-3AD203B41FA5}">
                      <a16:colId xmlns:a16="http://schemas.microsoft.com/office/drawing/2014/main" val="2377326417"/>
                    </a:ext>
                  </a:extLst>
                </a:gridCol>
              </a:tblGrid>
              <a:tr h="806796"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/>
                        <a:t>Researchers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/>
                        <a:t>Year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/>
                        <a:t>Dataset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/>
                        <a:t>Methods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/>
                        <a:t>Model Evaluation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767012"/>
                  </a:ext>
                </a:extLst>
              </a:tr>
              <a:tr h="806796"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Sarraf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et al.</a:t>
                      </a:r>
                      <a:endParaRPr lang="en-GB" sz="1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2016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/>
                        <a:t>ADNI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LeNet-5 CNN architecture</a:t>
                      </a:r>
                      <a:endParaRPr lang="en-GB" sz="18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97%</a:t>
                      </a:r>
                      <a:endParaRPr lang="en-GB" sz="1800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86923684"/>
                  </a:ext>
                </a:extLst>
              </a:tr>
              <a:tr h="806796"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Basaia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et al.</a:t>
                      </a:r>
                      <a:endParaRPr lang="en-GB" sz="1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2019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/>
                        <a:t>ADNI, non-ADNI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 model using 3D MRI</a:t>
                      </a:r>
                      <a:endParaRPr lang="en-GB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99% </a:t>
                      </a:r>
                    </a:p>
                  </a:txBody>
                  <a:tcPr marL="114300" marR="11430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9480073"/>
                  </a:ext>
                </a:extLst>
              </a:tr>
              <a:tr h="806796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kern="100" dirty="0">
                          <a:solidFill>
                            <a:srgbClr val="333333"/>
                          </a:solidFill>
                          <a:effectLst/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Juan et al.</a:t>
                      </a:r>
                      <a:endParaRPr lang="en-GB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kern="100" dirty="0">
                          <a:solidFill>
                            <a:srgbClr val="333333"/>
                          </a:solidFill>
                          <a:effectLst/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en-GB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/>
                        <a:t>ADNI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3D Densely Connected CNN</a:t>
                      </a:r>
                      <a:endParaRPr lang="en-GB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83%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32943927"/>
                  </a:ext>
                </a:extLst>
              </a:tr>
              <a:tr h="806796">
                <a:tc>
                  <a:txBody>
                    <a:bodyPr/>
                    <a:lstStyle/>
                    <a:p>
                      <a:pPr algn="l"/>
                      <a:r>
                        <a:rPr lang="en-GB" sz="1800" b="1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Pradhan et al.</a:t>
                      </a:r>
                      <a:endParaRPr lang="en-GB" sz="1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Kaggle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b="1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VGG19, DenseNet169</a:t>
                      </a:r>
                      <a:endParaRPr lang="en-GB" sz="1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88%, 78% </a:t>
                      </a:r>
                      <a:endParaRPr lang="en-GB" sz="1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64315316"/>
                  </a:ext>
                </a:extLst>
              </a:tr>
              <a:tr h="806796"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Choi and Lee</a:t>
                      </a:r>
                      <a:endParaRPr lang="en-GB" sz="1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2022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/>
                        <a:t>ADNI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Ensemble of multiple DNNs</a:t>
                      </a:r>
                      <a:endParaRPr lang="en-GB" sz="18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93.84%</a:t>
                      </a:r>
                      <a:endParaRPr lang="en-GB" sz="1800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0917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39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95375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1D85FB9-A50C-2C3F-B82B-CA1122C2BA06}"/>
              </a:ext>
            </a:extLst>
          </p:cNvPr>
          <p:cNvGrpSpPr/>
          <p:nvPr/>
        </p:nvGrpSpPr>
        <p:grpSpPr>
          <a:xfrm>
            <a:off x="559836" y="1899554"/>
            <a:ext cx="11072327" cy="2860614"/>
            <a:chOff x="662472" y="1423693"/>
            <a:chExt cx="11072327" cy="2860614"/>
          </a:xfrm>
        </p:grpSpPr>
        <p:pic>
          <p:nvPicPr>
            <p:cNvPr id="5" name="Picture 4" descr="A red and green block">
              <a:extLst>
                <a:ext uri="{FF2B5EF4-FFF2-40B4-BE49-F238E27FC236}">
                  <a16:creationId xmlns:a16="http://schemas.microsoft.com/office/drawing/2014/main" id="{89F2D777-1EA9-B792-FC02-BE792C1AA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472" y="1544991"/>
              <a:ext cx="11072327" cy="273931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29A720-6501-32D6-2E79-5D3E6CDEFCA9}"/>
                </a:ext>
              </a:extLst>
            </p:cNvPr>
            <p:cNvSpPr txBox="1"/>
            <p:nvPr/>
          </p:nvSpPr>
          <p:spPr>
            <a:xfrm>
              <a:off x="4544007" y="1423693"/>
              <a:ext cx="47119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/>
                <a:t>Proposed VGG19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2055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rson Jogging Uphill">
            <a:extLst>
              <a:ext uri="{FF2B5EF4-FFF2-40B4-BE49-F238E27FC236}">
                <a16:creationId xmlns:a16="http://schemas.microsoft.com/office/drawing/2014/main" id="{51F27FD9-8832-ECCA-4DB9-DC736047C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6284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b="1">
                <a:solidFill>
                  <a:srgbClr val="FFFFFF"/>
                </a:solidFill>
              </a:rPr>
              <a:t>Next Steps?</a:t>
            </a:r>
          </a:p>
        </p:txBody>
      </p:sp>
    </p:spTree>
    <p:extLst>
      <p:ext uri="{BB962C8B-B14F-4D97-AF65-F5344CB8AC3E}">
        <p14:creationId xmlns:p14="http://schemas.microsoft.com/office/powerpoint/2010/main" val="52332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65219498-D544-41AC-98FE-8F956EF66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F500DBFC-17A9-4E0A-AEE2-A49F9AEEF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FEC84-1F61-83F3-C73B-C14F20A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GB" sz="4000" b="1">
                <a:solidFill>
                  <a:schemeClr val="tx2"/>
                </a:solidFill>
              </a:rPr>
              <a:t>Thank you</a:t>
            </a:r>
          </a:p>
        </p:txBody>
      </p:sp>
      <p:grpSp>
        <p:nvGrpSpPr>
          <p:cNvPr id="22" name="Group 12">
            <a:extLst>
              <a:ext uri="{FF2B5EF4-FFF2-40B4-BE49-F238E27FC236}">
                <a16:creationId xmlns:a16="http://schemas.microsoft.com/office/drawing/2014/main" id="{D74613BB-817C-4C4F-8A24-4936F2F0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023" y="52996"/>
            <a:ext cx="6093363" cy="6805005"/>
            <a:chOff x="6101023" y="52996"/>
            <a:chExt cx="6093363" cy="6805005"/>
          </a:xfrm>
        </p:grpSpPr>
        <p:sp>
          <p:nvSpPr>
            <p:cNvPr id="23" name="Freeform: Shape 13">
              <a:extLst>
                <a:ext uri="{FF2B5EF4-FFF2-40B4-BE49-F238E27FC236}">
                  <a16:creationId xmlns:a16="http://schemas.microsoft.com/office/drawing/2014/main" id="{926C820D-9A01-44F0-AE18-C2DAB089B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3517682 w 5890490"/>
                <a:gd name="connsiteY0" fmla="*/ 0 h 6578439"/>
                <a:gd name="connsiteX1" fmla="*/ 5849513 w 5890490"/>
                <a:gd name="connsiteY1" fmla="*/ 841730 h 6578439"/>
                <a:gd name="connsiteX2" fmla="*/ 5890490 w 5890490"/>
                <a:gd name="connsiteY2" fmla="*/ 879060 h 6578439"/>
                <a:gd name="connsiteX3" fmla="*/ 5890490 w 5890490"/>
                <a:gd name="connsiteY3" fmla="*/ 1816052 h 6578439"/>
                <a:gd name="connsiteX4" fmla="*/ 5856961 w 5890490"/>
                <a:gd name="connsiteY4" fmla="*/ 1771023 h 6578439"/>
                <a:gd name="connsiteX5" fmla="*/ 5655397 w 5890490"/>
                <a:gd name="connsiteY5" fmla="*/ 1548813 h 6578439"/>
                <a:gd name="connsiteX6" fmla="*/ 3517682 w 5890490"/>
                <a:gd name="connsiteY6" fmla="*/ 658717 h 6578439"/>
                <a:gd name="connsiteX7" fmla="*/ 2395696 w 5890490"/>
                <a:gd name="connsiteY7" fmla="*/ 850721 h 6578439"/>
                <a:gd name="connsiteX8" fmla="*/ 1519955 w 5890490"/>
                <a:gd name="connsiteY8" fmla="*/ 1450441 h 6578439"/>
                <a:gd name="connsiteX9" fmla="*/ 1223630 w 5890490"/>
                <a:gd name="connsiteY9" fmla="*/ 1841430 h 6578439"/>
                <a:gd name="connsiteX10" fmla="*/ 1075857 w 5890490"/>
                <a:gd name="connsiteY10" fmla="*/ 2329343 h 6578439"/>
                <a:gd name="connsiteX11" fmla="*/ 731010 w 5890490"/>
                <a:gd name="connsiteY11" fmla="*/ 3483744 h 6578439"/>
                <a:gd name="connsiteX12" fmla="*/ 741000 w 5890490"/>
                <a:gd name="connsiteY12" fmla="*/ 4479719 h 6578439"/>
                <a:gd name="connsiteX13" fmla="*/ 1315615 w 5890490"/>
                <a:gd name="connsiteY13" fmla="*/ 5443827 h 6578439"/>
                <a:gd name="connsiteX14" fmla="*/ 2277503 w 5890490"/>
                <a:gd name="connsiteY14" fmla="*/ 6259386 h 6578439"/>
                <a:gd name="connsiteX15" fmla="*/ 3439448 w 5890490"/>
                <a:gd name="connsiteY15" fmla="*/ 6551739 h 6578439"/>
                <a:gd name="connsiteX16" fmla="*/ 4408732 w 5890490"/>
                <a:gd name="connsiteY16" fmla="*/ 6255172 h 6578439"/>
                <a:gd name="connsiteX17" fmla="*/ 5343243 w 5890490"/>
                <a:gd name="connsiteY17" fmla="*/ 5442509 h 6578439"/>
                <a:gd name="connsiteX18" fmla="*/ 5745566 w 5890490"/>
                <a:gd name="connsiteY18" fmla="*/ 5056656 h 6578439"/>
                <a:gd name="connsiteX19" fmla="*/ 5890490 w 5890490"/>
                <a:gd name="connsiteY19" fmla="*/ 4920880 h 6578439"/>
                <a:gd name="connsiteX20" fmla="*/ 5890490 w 5890490"/>
                <a:gd name="connsiteY20" fmla="*/ 5821966 h 6578439"/>
                <a:gd name="connsiteX21" fmla="*/ 5802002 w 5890490"/>
                <a:gd name="connsiteY21" fmla="*/ 5907904 h 6578439"/>
                <a:gd name="connsiteX22" fmla="*/ 5294358 w 5890490"/>
                <a:gd name="connsiteY22" fmla="*/ 6397505 h 6578439"/>
                <a:gd name="connsiteX23" fmla="*/ 5077178 w 5890490"/>
                <a:gd name="connsiteY23" fmla="*/ 6578439 h 6578439"/>
                <a:gd name="connsiteX24" fmla="*/ 1567290 w 5890490"/>
                <a:gd name="connsiteY24" fmla="*/ 6578439 h 6578439"/>
                <a:gd name="connsiteX25" fmla="*/ 1508588 w 5890490"/>
                <a:gd name="connsiteY25" fmla="*/ 6535186 h 6578439"/>
                <a:gd name="connsiteX26" fmla="*/ 826498 w 5890490"/>
                <a:gd name="connsiteY26" fmla="*/ 5876034 h 6578439"/>
                <a:gd name="connsiteX27" fmla="*/ 122403 w 5890490"/>
                <a:gd name="connsiteY27" fmla="*/ 3255655 h 6578439"/>
                <a:gd name="connsiteX28" fmla="*/ 1061197 w 5890490"/>
                <a:gd name="connsiteY28" fmla="*/ 984650 h 6578439"/>
                <a:gd name="connsiteX29" fmla="*/ 3517682 w 5890490"/>
                <a:gd name="connsiteY29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90490" h="6578439">
                  <a:moveTo>
                    <a:pt x="3517682" y="0"/>
                  </a:moveTo>
                  <a:cubicBezTo>
                    <a:pt x="4402016" y="0"/>
                    <a:pt x="5213741" y="315483"/>
                    <a:pt x="5849513" y="841730"/>
                  </a:cubicBezTo>
                  <a:lnTo>
                    <a:pt x="5890490" y="879060"/>
                  </a:lnTo>
                  <a:lnTo>
                    <a:pt x="5890490" y="1816052"/>
                  </a:lnTo>
                  <a:lnTo>
                    <a:pt x="5856961" y="1771023"/>
                  </a:lnTo>
                  <a:cubicBezTo>
                    <a:pt x="5793650" y="1694076"/>
                    <a:pt x="5726429" y="1619959"/>
                    <a:pt x="5655397" y="1548813"/>
                  </a:cubicBezTo>
                  <a:cubicBezTo>
                    <a:pt x="5082208" y="974906"/>
                    <a:pt x="4322973" y="658717"/>
                    <a:pt x="3517682" y="658717"/>
                  </a:cubicBezTo>
                  <a:cubicBezTo>
                    <a:pt x="3085520" y="658717"/>
                    <a:pt x="2718488" y="721533"/>
                    <a:pt x="2395696" y="850721"/>
                  </a:cubicBezTo>
                  <a:cubicBezTo>
                    <a:pt x="2079132" y="977407"/>
                    <a:pt x="1792668" y="1173626"/>
                    <a:pt x="1519955" y="1450441"/>
                  </a:cubicBezTo>
                  <a:cubicBezTo>
                    <a:pt x="1330275" y="1642840"/>
                    <a:pt x="1263719" y="1756094"/>
                    <a:pt x="1223630" y="1841430"/>
                  </a:cubicBezTo>
                  <a:cubicBezTo>
                    <a:pt x="1166545" y="1962981"/>
                    <a:pt x="1128532" y="2116663"/>
                    <a:pt x="1075857" y="2329343"/>
                  </a:cubicBezTo>
                  <a:cubicBezTo>
                    <a:pt x="1008652" y="2601153"/>
                    <a:pt x="916537" y="2973574"/>
                    <a:pt x="731010" y="3483744"/>
                  </a:cubicBezTo>
                  <a:cubicBezTo>
                    <a:pt x="617488" y="3795981"/>
                    <a:pt x="620731" y="4121653"/>
                    <a:pt x="741000" y="4479719"/>
                  </a:cubicBezTo>
                  <a:cubicBezTo>
                    <a:pt x="847257" y="4796172"/>
                    <a:pt x="1045888" y="5129481"/>
                    <a:pt x="1315615" y="5443827"/>
                  </a:cubicBezTo>
                  <a:cubicBezTo>
                    <a:pt x="1630753" y="5810980"/>
                    <a:pt x="1945371" y="6077784"/>
                    <a:pt x="2277503" y="6259386"/>
                  </a:cubicBezTo>
                  <a:cubicBezTo>
                    <a:pt x="2637530" y="6456133"/>
                    <a:pt x="3017536" y="6551739"/>
                    <a:pt x="3439448" y="6551739"/>
                  </a:cubicBezTo>
                  <a:cubicBezTo>
                    <a:pt x="3781571" y="6551739"/>
                    <a:pt x="4089573" y="6457449"/>
                    <a:pt x="4408732" y="6255172"/>
                  </a:cubicBezTo>
                  <a:cubicBezTo>
                    <a:pt x="4738010" y="6046310"/>
                    <a:pt x="5050941" y="5739207"/>
                    <a:pt x="5343243" y="5442509"/>
                  </a:cubicBezTo>
                  <a:cubicBezTo>
                    <a:pt x="5479860" y="5303970"/>
                    <a:pt x="5614918" y="5178206"/>
                    <a:pt x="5745566" y="5056656"/>
                  </a:cubicBezTo>
                  <a:lnTo>
                    <a:pt x="5890490" y="4920880"/>
                  </a:lnTo>
                  <a:lnTo>
                    <a:pt x="5890490" y="5821966"/>
                  </a:lnTo>
                  <a:lnTo>
                    <a:pt x="5802002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14">
              <a:extLst>
                <a:ext uri="{FF2B5EF4-FFF2-40B4-BE49-F238E27FC236}">
                  <a16:creationId xmlns:a16="http://schemas.microsoft.com/office/drawing/2014/main" id="{458B604F-996E-4349-B131-E04ED285D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5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27CCEAF3-651B-4605-AE58-F96E22703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3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/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ED519330-E5F1-4248-B58C-1AA0D9E6D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7" name="Graphic 5" descr="Smiling Face with No Fill">
            <a:extLst>
              <a:ext uri="{FF2B5EF4-FFF2-40B4-BE49-F238E27FC236}">
                <a16:creationId xmlns:a16="http://schemas.microsoft.com/office/drawing/2014/main" id="{9651E34F-0FE7-DFE6-1D36-E38F8E09D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29652" y="1859078"/>
            <a:ext cx="3821102" cy="382110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2482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3803</TotalTime>
  <Words>282</Words>
  <Application>Microsoft Office PowerPoint</Application>
  <PresentationFormat>Widescreen</PresentationFormat>
  <Paragraphs>60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Segoe UI</vt:lpstr>
      <vt:lpstr>Office Theme</vt:lpstr>
      <vt:lpstr>Early detection of Alzheimer’s Diseases using Deep Learning Techniques</vt:lpstr>
      <vt:lpstr>Did you know??</vt:lpstr>
      <vt:lpstr>The Problem &amp; Aims</vt:lpstr>
      <vt:lpstr>Similar Work Done</vt:lpstr>
      <vt:lpstr>Methodology</vt:lpstr>
      <vt:lpstr>Next Steps?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&amp; Aims</dc:title>
  <dc:creator>Edem Dziko</dc:creator>
  <cp:lastModifiedBy>Edem Dziko</cp:lastModifiedBy>
  <cp:revision>4</cp:revision>
  <dcterms:created xsi:type="dcterms:W3CDTF">2023-07-02T20:11:03Z</dcterms:created>
  <dcterms:modified xsi:type="dcterms:W3CDTF">2023-09-10T18:01:11Z</dcterms:modified>
</cp:coreProperties>
</file>

<file path=docProps/thumbnail.jpeg>
</file>